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0" r:id="rId3"/>
    <p:sldId id="291" r:id="rId4"/>
    <p:sldId id="293" r:id="rId5"/>
    <p:sldId id="294" r:id="rId6"/>
    <p:sldId id="297" r:id="rId7"/>
    <p:sldId id="277" r:id="rId8"/>
    <p:sldId id="274" r:id="rId9"/>
    <p:sldId id="278" r:id="rId10"/>
    <p:sldId id="276" r:id="rId11"/>
    <p:sldId id="273" r:id="rId12"/>
    <p:sldId id="280" r:id="rId13"/>
    <p:sldId id="272" r:id="rId14"/>
    <p:sldId id="286" r:id="rId15"/>
    <p:sldId id="287" r:id="rId16"/>
    <p:sldId id="268" r:id="rId17"/>
    <p:sldId id="281" r:id="rId18"/>
    <p:sldId id="282" r:id="rId19"/>
    <p:sldId id="283" r:id="rId20"/>
    <p:sldId id="269" r:id="rId21"/>
    <p:sldId id="271" r:id="rId22"/>
    <p:sldId id="284" r:id="rId23"/>
    <p:sldId id="270" r:id="rId24"/>
    <p:sldId id="285" r:id="rId25"/>
    <p:sldId id="257" r:id="rId2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4EEB1-DF3E-B718-AA1C-D28D134C9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EA2A7D-901D-7FF1-06C7-BF59056EF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D1F36-DEC5-C498-09CC-151752FF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21911-B877-E0B1-FAB9-C68466488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7ABCE-49B9-9383-5A90-D1669211C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758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8A886-879E-E704-B835-A3430015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38C2D-3EE6-890E-2F72-DE694F3B4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EDCF2-E536-6783-C85C-860F369B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4F1CB-9EB5-805C-0C5F-EA583A557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DA8449-EE4E-6C4F-7CF5-729CD7D8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4302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85601-E933-9617-8496-7B97BD607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3F8B7-EC8A-BD34-B276-6942F6362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9EBAE-BCD6-57CB-7D47-ADCD482B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6689-3A35-2D9F-4E56-944FFA8D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FE9DC-3015-F30A-715B-B2F30281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546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DDD6-FF73-81A8-A45D-339A37A11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72597-5965-8B30-9302-56ECFD02D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3EB53-97FC-F781-9E5F-3C3505AAD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AD3D1-3EE3-1F6F-41B5-717DDC29E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7846B-939B-5E86-DD4C-1D5B4273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8651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E449-1E2A-261C-CFC2-597C67A0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26BD6-3FFD-7FBA-A62E-C2A81DDC3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1C554-2FBE-0822-AE7E-F95DE0B02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C4B7A-5E88-5127-9765-E7FFDBB0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A73A7-20F5-D465-985D-8D11D76BB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5831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AEEE3-4F04-2435-4407-0D8C265E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B1431-AA2D-C57F-2490-ECE1FCB4C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08452-588F-F278-D9AE-8337024586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D8D13-DD71-2F81-F197-FD1F7C871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E87F7-ADE9-AB26-C5B9-C4765987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F5AA7-CE59-C3D3-47CE-DD0673052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7094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8A832-5EB9-C396-FAC6-99F777C1C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F70EB-3505-9EE2-CB27-9B30A8451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3DB927-E396-7E2D-EFD8-1311D1991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92DDD-A93E-CDF2-6505-870A7277A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1A9305-A939-694A-5B8C-1E0730BC5B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DA39C6-A515-C53F-99B5-B87EC1F2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E1E059-A5C7-1C9C-187B-BFCEB23C9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A80F5B-AA6D-6D92-F24F-631D2445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6020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1EC53-B548-A9DC-C3E0-DFE31BBFF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C600C-96E7-A016-013B-B19C241F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F4831-12C7-1543-5406-F4B3688E7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0777C-5EA6-094C-4C16-C67FFCBC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839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9EA91-66CB-D42B-CF17-82442E3CB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A757B3-80DB-5314-31AE-1BC67746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B740F-FA85-D194-5721-19829463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217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718E-BB4E-5416-A164-293DFB53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3681D-3851-1FCC-4EC5-FE138889B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B24FA-FDE8-4755-533F-CA3DDC41B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328F7-BF0E-80F3-9D45-165B2A5CB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67316-36F8-F99F-DF78-6788AA059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294E54-9EA4-968D-2A31-1A6A0CD2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4991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2A33F-34DB-D326-AE44-23B070D2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716C5-1F90-C162-79DB-A51D7559C6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6672C8-8D7B-F6A1-DD60-180281F6A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C38DC-E068-1B35-4E9E-2808700C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C8D97-4833-41AA-F866-5227C547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D3C3A-2A8B-88FD-E86D-CB6E2D9D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8636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9768F9-3BBA-4A06-899C-F812F0B72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A0D97-B68C-4FE1-7AE7-3B1B53F8C9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B03E3-7BFB-19DC-0070-EB8996DDF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CAAC2-FA5D-462E-9D23-6EA417D96616}" type="datetimeFigureOut">
              <a:rPr lang="he-IL" smtClean="0"/>
              <a:t>כ"ה/טבת/תשפ"ג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BB0DD-6399-57DA-B621-C37AC0C3E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AEF4D-2255-BA0B-C312-B9263D233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59035-08D7-498D-8B42-FE3F8161118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865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2187-32A7-9EB1-148E-31C4E82309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GAN Knowledge Distillation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DB163-358C-BF55-A459-79C758E0F0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Ohad Ben Arie                       Nadav Magar                            </a:t>
            </a:r>
            <a:r>
              <a:rPr lang="en-US" dirty="0" err="1"/>
              <a:t>Dvir</a:t>
            </a:r>
            <a:r>
              <a:rPr lang="en-US" dirty="0"/>
              <a:t> Yosef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6759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AE31-7F09-0502-A00E-DB75EDAF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06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Breaking Up the Problem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5F1F5-E543-A830-EC91-3AC0DD907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563"/>
            <a:ext cx="10515600" cy="4351338"/>
          </a:xfrm>
        </p:spPr>
        <p:txBody>
          <a:bodyPr/>
          <a:lstStyle/>
          <a:p>
            <a:r>
              <a:rPr lang="en-US" dirty="0"/>
              <a:t>Previous methods optimized student architectures directly.</a:t>
            </a:r>
          </a:p>
          <a:p>
            <a:r>
              <a:rPr lang="en-US" dirty="0"/>
              <a:t>We split process into 2 phases: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Upper bounding the minimal architecture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Training a student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FAB77-B909-8471-C25E-B56970D79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41" b="-2934"/>
          <a:stretch/>
        </p:blipFill>
        <p:spPr>
          <a:xfrm>
            <a:off x="7153273" y="5094565"/>
            <a:ext cx="4333875" cy="160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8D140C-AEEE-8057-31F6-163E53D94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71" b="47359"/>
          <a:stretch/>
        </p:blipFill>
        <p:spPr>
          <a:xfrm>
            <a:off x="7153274" y="2809740"/>
            <a:ext cx="4333875" cy="1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C18D5-3924-858A-E928-10F4A268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0" y="3200400"/>
            <a:ext cx="6517820" cy="27046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136C0A-B1B8-5BCA-23A5-5FB14F4AC16D}"/>
              </a:ext>
            </a:extLst>
          </p:cNvPr>
          <p:cNvGrpSpPr/>
          <p:nvPr/>
        </p:nvGrpSpPr>
        <p:grpSpPr>
          <a:xfrm>
            <a:off x="5100637" y="5320762"/>
            <a:ext cx="2124075" cy="1226413"/>
            <a:chOff x="5100637" y="5320762"/>
            <a:chExt cx="2124075" cy="1226413"/>
          </a:xfrm>
        </p:grpSpPr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42B40156-4131-178D-5E2E-0C23777531CB}"/>
                </a:ext>
              </a:extLst>
            </p:cNvPr>
            <p:cNvSpPr/>
            <p:nvPr/>
          </p:nvSpPr>
          <p:spPr>
            <a:xfrm rot="10800000">
              <a:off x="5944248" y="5320762"/>
              <a:ext cx="303503" cy="8519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47311B-D448-CD33-CA99-7760700AC348}"/>
                </a:ext>
              </a:extLst>
            </p:cNvPr>
            <p:cNvSpPr txBox="1"/>
            <p:nvPr/>
          </p:nvSpPr>
          <p:spPr>
            <a:xfrm>
              <a:off x="5100637" y="6177843"/>
              <a:ext cx="212407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Minimal Model</a:t>
              </a:r>
              <a:endParaRPr lang="he-IL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C09FEB-82DE-25E9-7224-6EFB871B44A9}"/>
              </a:ext>
            </a:extLst>
          </p:cNvPr>
          <p:cNvGrpSpPr/>
          <p:nvPr/>
        </p:nvGrpSpPr>
        <p:grpSpPr>
          <a:xfrm>
            <a:off x="3140595" y="5325866"/>
            <a:ext cx="2362198" cy="1459365"/>
            <a:chOff x="3140595" y="5325866"/>
            <a:chExt cx="2362198" cy="1459365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9DC7A94C-7BA9-A0BF-1429-36C4997991FB}"/>
                </a:ext>
              </a:extLst>
            </p:cNvPr>
            <p:cNvSpPr/>
            <p:nvPr/>
          </p:nvSpPr>
          <p:spPr>
            <a:xfrm rot="10800000">
              <a:off x="4251391" y="5325866"/>
              <a:ext cx="303503" cy="8519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7E29C6-F79D-E9AF-9AA7-0ED8FFC79298}"/>
                </a:ext>
              </a:extLst>
            </p:cNvPr>
            <p:cNvSpPr txBox="1"/>
            <p:nvPr/>
          </p:nvSpPr>
          <p:spPr>
            <a:xfrm>
              <a:off x="3140595" y="6138900"/>
              <a:ext cx="236219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Minimal Model</a:t>
              </a:r>
              <a:br>
                <a:rPr lang="en-US" b="1" dirty="0"/>
              </a:br>
              <a:r>
                <a:rPr lang="en-US" b="1" dirty="0"/>
                <a:t>of Given Architecture</a:t>
              </a:r>
              <a:endParaRPr lang="he-IL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645D3-E296-71E8-3735-DF13CB236E78}"/>
              </a:ext>
            </a:extLst>
          </p:cNvPr>
          <p:cNvGrpSpPr/>
          <p:nvPr/>
        </p:nvGrpSpPr>
        <p:grpSpPr>
          <a:xfrm>
            <a:off x="-43734" y="5325867"/>
            <a:ext cx="2362198" cy="1150359"/>
            <a:chOff x="-43734" y="5325867"/>
            <a:chExt cx="2362198" cy="1150359"/>
          </a:xfrm>
        </p:grpSpPr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B0C74582-E3D9-7283-FF21-E67BFA8E1A52}"/>
                </a:ext>
              </a:extLst>
            </p:cNvPr>
            <p:cNvSpPr/>
            <p:nvPr/>
          </p:nvSpPr>
          <p:spPr>
            <a:xfrm rot="10800000">
              <a:off x="802694" y="5325867"/>
              <a:ext cx="303503" cy="8519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A2D6EA-7481-212B-4F97-428EB3CABF74}"/>
                </a:ext>
              </a:extLst>
            </p:cNvPr>
            <p:cNvSpPr txBox="1"/>
            <p:nvPr/>
          </p:nvSpPr>
          <p:spPr>
            <a:xfrm>
              <a:off x="-43734" y="6106894"/>
              <a:ext cx="236219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Converged Model</a:t>
              </a:r>
              <a:endParaRPr lang="he-IL" b="1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ADED810-8645-97C0-2622-9376B2995ED2}"/>
              </a:ext>
            </a:extLst>
          </p:cNvPr>
          <p:cNvSpPr/>
          <p:nvPr/>
        </p:nvSpPr>
        <p:spPr>
          <a:xfrm>
            <a:off x="7046843" y="2782959"/>
            <a:ext cx="4535557" cy="1789730"/>
          </a:xfrm>
          <a:prstGeom prst="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B0C147-2F48-F2D2-74AC-624A172DBD8B}"/>
              </a:ext>
            </a:extLst>
          </p:cNvPr>
          <p:cNvGrpSpPr/>
          <p:nvPr/>
        </p:nvGrpSpPr>
        <p:grpSpPr>
          <a:xfrm>
            <a:off x="5140114" y="3943785"/>
            <a:ext cx="497094" cy="230922"/>
            <a:chOff x="843510" y="2516448"/>
            <a:chExt cx="497094" cy="23092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BBD75D-D7E8-35AA-6BF5-4BF528FDBA66}"/>
                </a:ext>
              </a:extLst>
            </p:cNvPr>
            <p:cNvSpPr/>
            <p:nvPr/>
          </p:nvSpPr>
          <p:spPr>
            <a:xfrm rot="18988166">
              <a:off x="843510" y="2538154"/>
              <a:ext cx="109883" cy="20921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38652A-0D58-0271-D2E7-B021FE2C0471}"/>
                </a:ext>
              </a:extLst>
            </p:cNvPr>
            <p:cNvSpPr/>
            <p:nvPr/>
          </p:nvSpPr>
          <p:spPr>
            <a:xfrm rot="2827872">
              <a:off x="1024674" y="2345540"/>
              <a:ext cx="145021" cy="4868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C5DBD43-E8BF-3F78-04F6-C7C3DE7F47D8}"/>
              </a:ext>
            </a:extLst>
          </p:cNvPr>
          <p:cNvSpPr/>
          <p:nvPr/>
        </p:nvSpPr>
        <p:spPr>
          <a:xfrm>
            <a:off x="7091114" y="4851885"/>
            <a:ext cx="4535557" cy="1789730"/>
          </a:xfrm>
          <a:prstGeom prst="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62FC79-116B-276C-2FAB-D627FCB4AEC0}"/>
              </a:ext>
            </a:extLst>
          </p:cNvPr>
          <p:cNvGrpSpPr/>
          <p:nvPr/>
        </p:nvGrpSpPr>
        <p:grpSpPr>
          <a:xfrm>
            <a:off x="1694549" y="4620963"/>
            <a:ext cx="497094" cy="230922"/>
            <a:chOff x="843510" y="2516448"/>
            <a:chExt cx="497094" cy="23092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44B4FE-AEAD-08F5-7762-5EA2B06378B1}"/>
                </a:ext>
              </a:extLst>
            </p:cNvPr>
            <p:cNvSpPr/>
            <p:nvPr/>
          </p:nvSpPr>
          <p:spPr>
            <a:xfrm rot="18988166">
              <a:off x="843510" y="2538154"/>
              <a:ext cx="109883" cy="20921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7B3EFE-A404-103A-48D7-83C400282630}"/>
                </a:ext>
              </a:extLst>
            </p:cNvPr>
            <p:cNvSpPr/>
            <p:nvPr/>
          </p:nvSpPr>
          <p:spPr>
            <a:xfrm rot="2827872">
              <a:off x="1024674" y="2345540"/>
              <a:ext cx="145021" cy="4868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2133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4EF3-40E5-A155-9E83-980939A4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Bounding the Minimal Architecture</a:t>
            </a:r>
            <a:endParaRPr lang="he-I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930E15-6043-99F4-3FDF-84985FC60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Empirical results show that good smaller models exist: 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 err="1"/>
              <a:t>AnyCost</a:t>
            </a:r>
            <a:r>
              <a:rPr lang="en-US" sz="2000" dirty="0"/>
              <a:t>, CA-GAN, </a:t>
            </a:r>
            <a:r>
              <a:rPr lang="en-US" sz="2000" dirty="0" err="1"/>
              <a:t>FitNets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6429DE-A9EC-6345-F004-F1B402BE5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011488"/>
            <a:ext cx="5600449" cy="3025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B025CF-4DE3-61EE-8953-F5D15D91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0531"/>
            <a:ext cx="5514420" cy="373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4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4EF3-40E5-A155-9E83-980939A4A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Bounding the Minimal Architecture</a:t>
            </a:r>
            <a:endParaRPr lang="he-I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2930E15-6043-99F4-3FDF-84985FC60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Empirical results show that good smaller models exist: 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 err="1"/>
              <a:t>AnyCost</a:t>
            </a:r>
            <a:r>
              <a:rPr lang="en-US" sz="2000" dirty="0"/>
              <a:t>, CA-GAN, </a:t>
            </a:r>
            <a:r>
              <a:rPr lang="en-US" sz="2000" dirty="0" err="1"/>
              <a:t>FitNets</a:t>
            </a:r>
            <a:r>
              <a:rPr lang="en-US" sz="2000" dirty="0"/>
              <a:t>)</a:t>
            </a:r>
          </a:p>
          <a:p>
            <a:r>
              <a:rPr lang="en-US" dirty="0"/>
              <a:t>This suggest </a:t>
            </a:r>
            <a:r>
              <a:rPr lang="en-US" dirty="0">
                <a:solidFill>
                  <a:srgbClr val="FF0000"/>
                </a:solidFill>
              </a:rPr>
              <a:t>some </a:t>
            </a:r>
            <a:r>
              <a:rPr lang="en-US" dirty="0"/>
              <a:t>kind of redundancy between convolutional channels.</a:t>
            </a:r>
          </a:p>
          <a:p>
            <a:pPr lvl="1"/>
            <a:r>
              <a:rPr lang="en-US" dirty="0"/>
              <a:t>We focus on low-rank approximability (linear dependence). </a:t>
            </a:r>
          </a:p>
        </p:txBody>
      </p:sp>
      <p:pic>
        <p:nvPicPr>
          <p:cNvPr id="3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D11EAE9-54A7-6DE6-3238-E9678738A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46" y="3849036"/>
            <a:ext cx="8212707" cy="26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5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517925-1D1D-DE8F-2374-5036C7D6C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144039"/>
            <a:ext cx="9515475" cy="5006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77405-25A4-4C3C-2D99-A34AD3C0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937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 “Theoretical” Bound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834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FF3E96-975E-B03F-05C7-946F4EA3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3087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 “Theoretical” Bound</a:t>
            </a:r>
            <a:endParaRPr lang="he-IL" dirty="0"/>
          </a:p>
        </p:txBody>
      </p:sp>
      <p:pic>
        <p:nvPicPr>
          <p:cNvPr id="6" name="Picture 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3DA1052-15AE-36A3-650E-07A0F3C0F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7" y="2019299"/>
            <a:ext cx="3867148" cy="3867148"/>
          </a:xfrm>
          <a:prstGeom prst="rect">
            <a:avLst/>
          </a:prstGeom>
        </p:spPr>
      </p:pic>
      <p:pic>
        <p:nvPicPr>
          <p:cNvPr id="8" name="Picture 7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EE092146-8A6B-5B2E-FD47-8B00D1EBF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2019298"/>
            <a:ext cx="3867149" cy="3867149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C7DF366-C0B0-946E-8011-E39E45B2B3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824" y="2019299"/>
            <a:ext cx="3867149" cy="38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CF638A-8AC1-1894-261D-20593B5D2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21268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 “Theoretical” Bound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2DFB50-C54D-878A-C3D4-563FFEC7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475" y="6323756"/>
            <a:ext cx="30480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D84E4-C797-7031-2D03-65CE6BBE8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465" y="6299908"/>
            <a:ext cx="304800" cy="304800"/>
          </a:xfrm>
          <a:prstGeom prst="rect">
            <a:avLst/>
          </a:prstGeom>
        </p:spPr>
      </p:pic>
      <p:pic>
        <p:nvPicPr>
          <p:cNvPr id="10" name="Picture 9" descr="A picture containing text, mask, spectacles, goggles&#10;&#10;Description automatically generated">
            <a:extLst>
              <a:ext uri="{FF2B5EF4-FFF2-40B4-BE49-F238E27FC236}">
                <a16:creationId xmlns:a16="http://schemas.microsoft.com/office/drawing/2014/main" id="{D3DDD2F5-A565-1C5B-3DBF-6F0B71615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55" y="6018956"/>
            <a:ext cx="609600" cy="609600"/>
          </a:xfrm>
          <a:prstGeom prst="rect">
            <a:avLst/>
          </a:prstGeom>
        </p:spPr>
      </p:pic>
      <p:pic>
        <p:nvPicPr>
          <p:cNvPr id="12" name="Picture 11" descr="A picture containing text, person, wearing&#10;&#10;Description automatically generated">
            <a:extLst>
              <a:ext uri="{FF2B5EF4-FFF2-40B4-BE49-F238E27FC236}">
                <a16:creationId xmlns:a16="http://schemas.microsoft.com/office/drawing/2014/main" id="{AAB3EA93-27B0-62D7-159D-78F5F78C0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71" y="5409356"/>
            <a:ext cx="1219200" cy="1219200"/>
          </a:xfrm>
          <a:prstGeom prst="rect">
            <a:avLst/>
          </a:prstGeom>
        </p:spPr>
      </p:pic>
      <p:pic>
        <p:nvPicPr>
          <p:cNvPr id="14" name="Picture 13" descr="A picture containing green, colorful, bright, painted&#10;&#10;Description automatically generated">
            <a:extLst>
              <a:ext uri="{FF2B5EF4-FFF2-40B4-BE49-F238E27FC236}">
                <a16:creationId xmlns:a16="http://schemas.microsoft.com/office/drawing/2014/main" id="{1E40C0C8-C629-125F-9F5D-C66B51E80F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137" y="1422505"/>
            <a:ext cx="3308806" cy="3308806"/>
          </a:xfrm>
          <a:prstGeom prst="rect">
            <a:avLst/>
          </a:prstGeom>
        </p:spPr>
      </p:pic>
      <p:pic>
        <p:nvPicPr>
          <p:cNvPr id="16" name="Picture 1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02F757A4-B3D9-B6DD-D519-3352981E40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181" y="1422505"/>
            <a:ext cx="3600074" cy="3600074"/>
          </a:xfrm>
          <a:prstGeom prst="rect">
            <a:avLst/>
          </a:prstGeom>
        </p:spPr>
      </p:pic>
      <p:pic>
        <p:nvPicPr>
          <p:cNvPr id="18" name="Picture 17" descr="A picture containing text, green, colorful&#10;&#10;Description automatically generated">
            <a:extLst>
              <a:ext uri="{FF2B5EF4-FFF2-40B4-BE49-F238E27FC236}">
                <a16:creationId xmlns:a16="http://schemas.microsoft.com/office/drawing/2014/main" id="{30FE9187-E380-F93D-D6E8-0551D6DFB7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5" y="1422505"/>
            <a:ext cx="4410907" cy="4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1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C7F-B937-0612-AD54-98E1B5FA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Learning Based Bound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812F-D94A-E3CD-2792-E7A861DE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37" y="1717674"/>
            <a:ext cx="6814944" cy="47752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 pre-trained StyleGAN2 model.</a:t>
            </a:r>
            <a:br>
              <a:rPr lang="en-US" dirty="0"/>
            </a:br>
            <a:r>
              <a:rPr lang="en-US" dirty="0"/>
              <a:t>Freeze all its weights.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 the end of each block introduce a 1x1 convolutional bottleneck.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he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008949-C678-DCCC-7669-BC8B1610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40"/>
          <a:stretch/>
        </p:blipFill>
        <p:spPr>
          <a:xfrm>
            <a:off x="7680961" y="1845395"/>
            <a:ext cx="2941924" cy="951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43D5E7E-C0E1-3275-80EA-BDD7395712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7" t="42981" r="-2397" b="10611"/>
          <a:stretch/>
        </p:blipFill>
        <p:spPr>
          <a:xfrm>
            <a:off x="7747636" y="2797312"/>
            <a:ext cx="2941924" cy="1040434"/>
          </a:xfrm>
          <a:prstGeom prst="rect">
            <a:avLst/>
          </a:prstGeom>
        </p:spPr>
      </p:pic>
      <p:sp>
        <p:nvSpPr>
          <p:cNvPr id="8" name="Flowchart: Manual Operation 7">
            <a:extLst>
              <a:ext uri="{FF2B5EF4-FFF2-40B4-BE49-F238E27FC236}">
                <a16:creationId xmlns:a16="http://schemas.microsoft.com/office/drawing/2014/main" id="{A1310090-30B0-8779-BF0C-DBC8C4773F41}"/>
              </a:ext>
            </a:extLst>
          </p:cNvPr>
          <p:cNvSpPr/>
          <p:nvPr/>
        </p:nvSpPr>
        <p:spPr>
          <a:xfrm>
            <a:off x="9222439" y="2885062"/>
            <a:ext cx="1228989" cy="233291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Flowchart: Manual Operation 9">
            <a:extLst>
              <a:ext uri="{FF2B5EF4-FFF2-40B4-BE49-F238E27FC236}">
                <a16:creationId xmlns:a16="http://schemas.microsoft.com/office/drawing/2014/main" id="{29DB78D2-DD59-4D60-C50C-913BF54CB492}"/>
              </a:ext>
            </a:extLst>
          </p:cNvPr>
          <p:cNvSpPr/>
          <p:nvPr/>
        </p:nvSpPr>
        <p:spPr>
          <a:xfrm rot="10800000">
            <a:off x="9222439" y="3188886"/>
            <a:ext cx="1228989" cy="233291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369A0B-8995-2825-B921-8BAC4A6A51E6}"/>
              </a:ext>
            </a:extLst>
          </p:cNvPr>
          <p:cNvCxnSpPr>
            <a:cxnSpLocks/>
          </p:cNvCxnSpPr>
          <p:nvPr/>
        </p:nvCxnSpPr>
        <p:spPr>
          <a:xfrm>
            <a:off x="8074040" y="2784991"/>
            <a:ext cx="0" cy="1148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B417F1-7DF5-F676-F6C0-68C2AA9B9C0A}"/>
              </a:ext>
            </a:extLst>
          </p:cNvPr>
          <p:cNvSpPr txBox="1"/>
          <p:nvPr/>
        </p:nvSpPr>
        <p:spPr>
          <a:xfrm>
            <a:off x="8003525" y="3053299"/>
            <a:ext cx="1148398" cy="3605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/>
              <a:t>L2 loss</a:t>
            </a:r>
            <a:endParaRPr lang="he-IL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B9F01E-7AE4-698B-BD10-40E829B6FB59}"/>
              </a:ext>
            </a:extLst>
          </p:cNvPr>
          <p:cNvCxnSpPr>
            <a:cxnSpLocks/>
          </p:cNvCxnSpPr>
          <p:nvPr/>
        </p:nvCxnSpPr>
        <p:spPr>
          <a:xfrm>
            <a:off x="8935336" y="2742647"/>
            <a:ext cx="0" cy="85472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37D1197-024B-A63D-A271-1A48CA95CB7E}"/>
              </a:ext>
            </a:extLst>
          </p:cNvPr>
          <p:cNvCxnSpPr>
            <a:cxnSpLocks/>
          </p:cNvCxnSpPr>
          <p:nvPr/>
        </p:nvCxnSpPr>
        <p:spPr>
          <a:xfrm>
            <a:off x="8935336" y="2742647"/>
            <a:ext cx="710199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BD08836-E21D-3D5F-8D1C-C618367782D5}"/>
              </a:ext>
            </a:extLst>
          </p:cNvPr>
          <p:cNvCxnSpPr>
            <a:cxnSpLocks/>
          </p:cNvCxnSpPr>
          <p:nvPr/>
        </p:nvCxnSpPr>
        <p:spPr>
          <a:xfrm>
            <a:off x="8935336" y="3597372"/>
            <a:ext cx="817652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169963D-AEEA-97B4-0A71-1FDAD3EE35CF}"/>
              </a:ext>
            </a:extLst>
          </p:cNvPr>
          <p:cNvCxnSpPr>
            <a:cxnSpLocks/>
          </p:cNvCxnSpPr>
          <p:nvPr/>
        </p:nvCxnSpPr>
        <p:spPr>
          <a:xfrm>
            <a:off x="9827408" y="3413823"/>
            <a:ext cx="0" cy="423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44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2.08333E-7 0.1520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C7F-B937-0612-AD54-98E1B5FA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Empirical Bound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812F-D94A-E3CD-2792-E7A861DE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37" y="1717674"/>
            <a:ext cx="6814944" cy="47752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 pre-trained StyleGAN2 model.</a:t>
            </a:r>
            <a:br>
              <a:rPr lang="en-US" dirty="0"/>
            </a:br>
            <a:r>
              <a:rPr lang="en-US" dirty="0"/>
              <a:t>Freeze all of its weights.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 the end of a convolutional block, introduce a 1x1 convolutional bottleneck.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he-IL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75340B-BC90-D80C-4D33-7A984E2A789E}"/>
              </a:ext>
            </a:extLst>
          </p:cNvPr>
          <p:cNvGrpSpPr/>
          <p:nvPr/>
        </p:nvGrpSpPr>
        <p:grpSpPr>
          <a:xfrm>
            <a:off x="7680961" y="1845395"/>
            <a:ext cx="3012440" cy="3048398"/>
            <a:chOff x="7110221" y="2171978"/>
            <a:chExt cx="2848363" cy="28626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45E849-C527-9FB2-0A0A-CA845242C853}"/>
                </a:ext>
              </a:extLst>
            </p:cNvPr>
            <p:cNvGrpSpPr/>
            <p:nvPr/>
          </p:nvGrpSpPr>
          <p:grpSpPr>
            <a:xfrm>
              <a:off x="7110221" y="2171978"/>
              <a:ext cx="2848363" cy="2862634"/>
              <a:chOff x="7062594" y="1362353"/>
              <a:chExt cx="2848363" cy="286263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7693B62-F9A5-AA93-3142-AFF62DC0FEF6}"/>
                  </a:ext>
                </a:extLst>
              </p:cNvPr>
              <p:cNvGrpSpPr/>
              <p:nvPr/>
            </p:nvGrpSpPr>
            <p:grpSpPr>
              <a:xfrm>
                <a:off x="7062594" y="1362353"/>
                <a:ext cx="2848363" cy="2862634"/>
                <a:chOff x="8672318" y="1690688"/>
                <a:chExt cx="2848363" cy="2862634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1A96AEE3-4A27-A51C-EB27-F88B2D7846EE}"/>
                    </a:ext>
                  </a:extLst>
                </p:cNvPr>
                <p:cNvGrpSpPr/>
                <p:nvPr/>
              </p:nvGrpSpPr>
              <p:grpSpPr>
                <a:xfrm>
                  <a:off x="8672318" y="1690688"/>
                  <a:ext cx="2848363" cy="2862634"/>
                  <a:chOff x="7810306" y="1825624"/>
                  <a:chExt cx="2848363" cy="2862634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D1008949-C678-DCCC-7669-BC8B1610C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57540"/>
                  <a:stretch/>
                </p:blipFill>
                <p:spPr>
                  <a:xfrm>
                    <a:off x="7810306" y="1825624"/>
                    <a:ext cx="2781688" cy="893909"/>
                  </a:xfrm>
                  <a:prstGeom prst="rect">
                    <a:avLst/>
                  </a:prstGeom>
                </p:spPr>
              </p:pic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0162815E-CAA2-C25E-9EB5-04434792ED88}"/>
                      </a:ext>
                    </a:extLst>
                  </p:cNvPr>
                  <p:cNvGrpSpPr/>
                  <p:nvPr/>
                </p:nvGrpSpPr>
                <p:grpSpPr>
                  <a:xfrm>
                    <a:off x="9267825" y="2801936"/>
                    <a:ext cx="1162050" cy="504384"/>
                    <a:chOff x="9239250" y="2711303"/>
                    <a:chExt cx="1162050" cy="504384"/>
                  </a:xfrm>
                </p:grpSpPr>
                <p:sp>
                  <p:nvSpPr>
                    <p:cNvPr id="14" name="Flowchart: Manual Operation 13">
                      <a:extLst>
                        <a:ext uri="{FF2B5EF4-FFF2-40B4-BE49-F238E27FC236}">
                          <a16:creationId xmlns:a16="http://schemas.microsoft.com/office/drawing/2014/main" id="{78D43AAE-3F1F-4618-2290-4F77D7FF8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250" y="2711303"/>
                      <a:ext cx="1162050" cy="219075"/>
                    </a:xfrm>
                    <a:prstGeom prst="flowChartManualOperation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p:sp>
                  <p:nvSpPr>
                    <p:cNvPr id="15" name="Flowchart: Manual Operation 14">
                      <a:extLst>
                        <a:ext uri="{FF2B5EF4-FFF2-40B4-BE49-F238E27FC236}">
                          <a16:creationId xmlns:a16="http://schemas.microsoft.com/office/drawing/2014/main" id="{988C112A-A27C-30C2-94F8-D9A55F8D889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239250" y="2996612"/>
                      <a:ext cx="1162050" cy="219075"/>
                    </a:xfrm>
                    <a:prstGeom prst="flowChartManualOperation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643D5E7E-C0E1-3275-80EA-BDD7395712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397" t="42981" r="-2397" b="10611"/>
                  <a:stretch/>
                </p:blipFill>
                <p:spPr>
                  <a:xfrm>
                    <a:off x="7876981" y="3711226"/>
                    <a:ext cx="2781688" cy="977032"/>
                  </a:xfrm>
                  <a:prstGeom prst="rect">
                    <a:avLst/>
                  </a:prstGeom>
                </p:spPr>
              </p:pic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254ECF1A-939F-D847-BC84-54AB61D5E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30837" y="3306321"/>
                    <a:ext cx="0" cy="40490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F441848-F1C6-8505-5ABC-6E95BC894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3987" y="2573027"/>
                  <a:ext cx="0" cy="10032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56937-4636-02F5-0656-98E757AA1D55}"/>
                  </a:ext>
                </a:extLst>
              </p:cNvPr>
              <p:cNvSpPr txBox="1"/>
              <p:nvPr/>
            </p:nvSpPr>
            <p:spPr>
              <a:xfrm>
                <a:off x="7367589" y="2496650"/>
                <a:ext cx="1085849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600" dirty="0"/>
                  <a:t>L2 loss</a:t>
                </a:r>
                <a:endParaRPr lang="he-IL" sz="1600" dirty="0"/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244A432-9FE3-2773-8165-5C607B15927B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014553"/>
              <a:ext cx="671517" cy="0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7AF6A5-E0F2-D44E-6676-DE5ACDDA42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817193"/>
              <a:ext cx="773117" cy="0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A415FF-76FC-CCA5-49CE-68E184580DE5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014553"/>
              <a:ext cx="0" cy="80264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5182DD-86BB-9C20-9F08-88464FC5B904}"/>
                  </a:ext>
                </a:extLst>
              </p:cNvPr>
              <p:cNvSpPr/>
              <p:nvPr/>
            </p:nvSpPr>
            <p:spPr>
              <a:xfrm>
                <a:off x="773512" y="3853359"/>
                <a:ext cx="5448300" cy="20955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3200" u="sng" dirty="0">
                    <a:solidFill>
                      <a:srgbClr val="FF0000"/>
                    </a:solidFill>
                  </a:rPr>
                  <a:t>Problem:</a:t>
                </a:r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sz="3200" dirty="0">
                    <a:solidFill>
                      <a:schemeClr val="tx1"/>
                    </a:solidFill>
                  </a:rPr>
                  <a:t>We need to set the bottleneck capacity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in advance!</a:t>
                </a:r>
                <a:endParaRPr lang="he-IL" sz="3200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85182DD-86BB-9C20-9F08-88464FC5B9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12" y="3853359"/>
                <a:ext cx="5448300" cy="2095500"/>
              </a:xfrm>
              <a:prstGeom prst="rect">
                <a:avLst/>
              </a:prstGeom>
              <a:blipFill>
                <a:blip r:embed="rId3"/>
                <a:stretch>
                  <a:fillRect l="-223" r="-200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DAB9E8-3F52-D83B-AAE7-2A205B16CB4B}"/>
                  </a:ext>
                </a:extLst>
              </p:cNvPr>
              <p:cNvSpPr txBox="1"/>
              <p:nvPr/>
            </p:nvSpPr>
            <p:spPr>
              <a:xfrm>
                <a:off x="10451428" y="2515584"/>
                <a:ext cx="156912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DAB9E8-3F52-D83B-AAE7-2A205B16C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428" y="2515584"/>
                <a:ext cx="156912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DD4424-49B2-116D-73FF-68E597B65964}"/>
                  </a:ext>
                </a:extLst>
              </p:cNvPr>
              <p:cNvSpPr txBox="1"/>
              <p:nvPr/>
            </p:nvSpPr>
            <p:spPr>
              <a:xfrm>
                <a:off x="10451428" y="2979951"/>
                <a:ext cx="156912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he-IL" sz="14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DD4424-49B2-116D-73FF-68E597B6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428" y="2979951"/>
                <a:ext cx="156912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C275D8-47B8-1D6D-D936-D6D543951129}"/>
                  </a:ext>
                </a:extLst>
              </p:cNvPr>
              <p:cNvSpPr txBox="1"/>
              <p:nvPr/>
            </p:nvSpPr>
            <p:spPr>
              <a:xfrm>
                <a:off x="10466011" y="3494368"/>
                <a:ext cx="156912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C275D8-47B8-1D6D-D936-D6D543951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011" y="3494368"/>
                <a:ext cx="156912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40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C7F-B937-0612-AD54-98E1B5FA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Empirical Bound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812F-D94A-E3CD-2792-E7A861DE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37" y="1717674"/>
            <a:ext cx="6814944" cy="47752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 pre-trained StyleGAN2 model.</a:t>
            </a:r>
            <a:br>
              <a:rPr lang="en-US" dirty="0"/>
            </a:br>
            <a:r>
              <a:rPr lang="en-US" dirty="0"/>
              <a:t>Freeze all of its weights.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 the end of each block introduce a 1x1 convolutional bottleneck.</a:t>
            </a:r>
            <a:br>
              <a:rPr lang="en-US" dirty="0"/>
            </a:br>
            <a:r>
              <a:rPr lang="en-US" dirty="0"/>
              <a:t>We begin with a “trivial” bottleneck.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he-IL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75340B-BC90-D80C-4D33-7A984E2A789E}"/>
              </a:ext>
            </a:extLst>
          </p:cNvPr>
          <p:cNvGrpSpPr/>
          <p:nvPr/>
        </p:nvGrpSpPr>
        <p:grpSpPr>
          <a:xfrm>
            <a:off x="7680961" y="1845395"/>
            <a:ext cx="3012440" cy="3048398"/>
            <a:chOff x="7110221" y="2171978"/>
            <a:chExt cx="2848363" cy="28626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45E849-C527-9FB2-0A0A-CA845242C853}"/>
                </a:ext>
              </a:extLst>
            </p:cNvPr>
            <p:cNvGrpSpPr/>
            <p:nvPr/>
          </p:nvGrpSpPr>
          <p:grpSpPr>
            <a:xfrm>
              <a:off x="7110221" y="2171978"/>
              <a:ext cx="2848363" cy="2862634"/>
              <a:chOff x="7062594" y="1362353"/>
              <a:chExt cx="2848363" cy="286263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7693B62-F9A5-AA93-3142-AFF62DC0FEF6}"/>
                  </a:ext>
                </a:extLst>
              </p:cNvPr>
              <p:cNvGrpSpPr/>
              <p:nvPr/>
            </p:nvGrpSpPr>
            <p:grpSpPr>
              <a:xfrm>
                <a:off x="7062594" y="1362353"/>
                <a:ext cx="2848363" cy="2862634"/>
                <a:chOff x="8672318" y="1690688"/>
                <a:chExt cx="2848363" cy="2862634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1A96AEE3-4A27-A51C-EB27-F88B2D7846EE}"/>
                    </a:ext>
                  </a:extLst>
                </p:cNvPr>
                <p:cNvGrpSpPr/>
                <p:nvPr/>
              </p:nvGrpSpPr>
              <p:grpSpPr>
                <a:xfrm>
                  <a:off x="8672318" y="1690688"/>
                  <a:ext cx="2848363" cy="2862634"/>
                  <a:chOff x="7810306" y="1825624"/>
                  <a:chExt cx="2848363" cy="2862634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D1008949-C678-DCCC-7669-BC8B1610C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57540"/>
                  <a:stretch/>
                </p:blipFill>
                <p:spPr>
                  <a:xfrm>
                    <a:off x="7810306" y="1825624"/>
                    <a:ext cx="2781688" cy="893909"/>
                  </a:xfrm>
                  <a:prstGeom prst="rect">
                    <a:avLst/>
                  </a:prstGeom>
                </p:spPr>
              </p:pic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0162815E-CAA2-C25E-9EB5-04434792ED88}"/>
                      </a:ext>
                    </a:extLst>
                  </p:cNvPr>
                  <p:cNvGrpSpPr/>
                  <p:nvPr/>
                </p:nvGrpSpPr>
                <p:grpSpPr>
                  <a:xfrm>
                    <a:off x="9267825" y="2801936"/>
                    <a:ext cx="1162050" cy="504384"/>
                    <a:chOff x="9239250" y="2711303"/>
                    <a:chExt cx="1162050" cy="504384"/>
                  </a:xfrm>
                </p:grpSpPr>
                <p:sp>
                  <p:nvSpPr>
                    <p:cNvPr id="14" name="Flowchart: Manual Operation 13">
                      <a:extLst>
                        <a:ext uri="{FF2B5EF4-FFF2-40B4-BE49-F238E27FC236}">
                          <a16:creationId xmlns:a16="http://schemas.microsoft.com/office/drawing/2014/main" id="{78D43AAE-3F1F-4618-2290-4F77D7FF8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250" y="2711303"/>
                      <a:ext cx="1162050" cy="219075"/>
                    </a:xfrm>
                    <a:prstGeom prst="flowChartManualOperation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p:sp>
                  <p:nvSpPr>
                    <p:cNvPr id="15" name="Flowchart: Manual Operation 14">
                      <a:extLst>
                        <a:ext uri="{FF2B5EF4-FFF2-40B4-BE49-F238E27FC236}">
                          <a16:creationId xmlns:a16="http://schemas.microsoft.com/office/drawing/2014/main" id="{988C112A-A27C-30C2-94F8-D9A55F8D889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239250" y="2996612"/>
                      <a:ext cx="1162050" cy="219075"/>
                    </a:xfrm>
                    <a:prstGeom prst="flowChartManualOperation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643D5E7E-C0E1-3275-80EA-BDD7395712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397" t="42981" r="-2397" b="10611"/>
                  <a:stretch/>
                </p:blipFill>
                <p:spPr>
                  <a:xfrm>
                    <a:off x="7876981" y="3711226"/>
                    <a:ext cx="2781688" cy="977032"/>
                  </a:xfrm>
                  <a:prstGeom prst="rect">
                    <a:avLst/>
                  </a:prstGeom>
                </p:spPr>
              </p:pic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254ECF1A-939F-D847-BC84-54AB61D5E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30837" y="3306321"/>
                    <a:ext cx="0" cy="40490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F441848-F1C6-8505-5ABC-6E95BC894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3987" y="2573027"/>
                  <a:ext cx="0" cy="10032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56937-4636-02F5-0656-98E757AA1D55}"/>
                  </a:ext>
                </a:extLst>
              </p:cNvPr>
              <p:cNvSpPr txBox="1"/>
              <p:nvPr/>
            </p:nvSpPr>
            <p:spPr>
              <a:xfrm>
                <a:off x="7367589" y="2496650"/>
                <a:ext cx="1085849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600" dirty="0"/>
                  <a:t>L2 loss</a:t>
                </a:r>
                <a:endParaRPr lang="he-IL" sz="1600" dirty="0"/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244A432-9FE3-2773-8165-5C607B15927B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014553"/>
              <a:ext cx="671517" cy="0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7AF6A5-E0F2-D44E-6676-DE5ACDDA42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817193"/>
              <a:ext cx="773117" cy="0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A415FF-76FC-CCA5-49CE-68E184580DE5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014553"/>
              <a:ext cx="0" cy="80264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DCC59-AC88-ECD7-40A3-8503A311DD5B}"/>
                  </a:ext>
                </a:extLst>
              </p:cNvPr>
              <p:cNvSpPr txBox="1"/>
              <p:nvPr/>
            </p:nvSpPr>
            <p:spPr>
              <a:xfrm>
                <a:off x="10451428" y="2515584"/>
                <a:ext cx="156912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DCC59-AC88-ECD7-40A3-8503A311D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428" y="2515584"/>
                <a:ext cx="156912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7CD7E6-64F7-991C-6AF6-287DAF1C0A25}"/>
                  </a:ext>
                </a:extLst>
              </p:cNvPr>
              <p:cNvSpPr txBox="1"/>
              <p:nvPr/>
            </p:nvSpPr>
            <p:spPr>
              <a:xfrm>
                <a:off x="10451428" y="2979951"/>
                <a:ext cx="156912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𝟏𝟐𝟖</m:t>
                      </m:r>
                    </m:oMath>
                  </m:oMathPara>
                </a14:m>
                <a:endParaRPr lang="he-IL" sz="1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7CD7E6-64F7-991C-6AF6-287DAF1C0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428" y="2979951"/>
                <a:ext cx="156912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9946E6-F243-8DA7-A279-EC3F776E5C25}"/>
                  </a:ext>
                </a:extLst>
              </p:cNvPr>
              <p:cNvSpPr txBox="1"/>
              <p:nvPr/>
            </p:nvSpPr>
            <p:spPr>
              <a:xfrm>
                <a:off x="10466011" y="3494368"/>
                <a:ext cx="156912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9946E6-F243-8DA7-A279-EC3F776E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011" y="3494368"/>
                <a:ext cx="156912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owchart: Manual Operation 9">
            <a:extLst>
              <a:ext uri="{FF2B5EF4-FFF2-40B4-BE49-F238E27FC236}">
                <a16:creationId xmlns:a16="http://schemas.microsoft.com/office/drawing/2014/main" id="{CB6FF417-768A-54D7-430C-5584C6A9414B}"/>
              </a:ext>
            </a:extLst>
          </p:cNvPr>
          <p:cNvSpPr/>
          <p:nvPr/>
        </p:nvSpPr>
        <p:spPr>
          <a:xfrm>
            <a:off x="9216996" y="2892200"/>
            <a:ext cx="1228989" cy="70914"/>
          </a:xfrm>
          <a:prstGeom prst="flowChartManualOperati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Flowchart: Manual Operation 22">
            <a:extLst>
              <a:ext uri="{FF2B5EF4-FFF2-40B4-BE49-F238E27FC236}">
                <a16:creationId xmlns:a16="http://schemas.microsoft.com/office/drawing/2014/main" id="{1AB005FB-282D-0E69-0E53-11B614F39633}"/>
              </a:ext>
            </a:extLst>
          </p:cNvPr>
          <p:cNvSpPr/>
          <p:nvPr/>
        </p:nvSpPr>
        <p:spPr>
          <a:xfrm rot="10800000">
            <a:off x="9195104" y="3351264"/>
            <a:ext cx="1228989" cy="70914"/>
          </a:xfrm>
          <a:prstGeom prst="flowChartManualOperati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B5FD4A-1BDD-285D-C95C-610C4681A636}"/>
                  </a:ext>
                </a:extLst>
              </p:cNvPr>
              <p:cNvSpPr txBox="1"/>
              <p:nvPr/>
            </p:nvSpPr>
            <p:spPr>
              <a:xfrm>
                <a:off x="5029200" y="6276772"/>
                <a:ext cx="7505700" cy="4101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𝑟𝑒𝑐𝑜𝑛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𝑟𝑒𝑐𝑜𝑛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0B5FD4A-1BDD-285D-C95C-610C4681A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6276772"/>
                <a:ext cx="7505700" cy="410177"/>
              </a:xfrm>
              <a:prstGeom prst="rect">
                <a:avLst/>
              </a:prstGeom>
              <a:blipFill>
                <a:blip r:embed="rId6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7831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6C7F-B937-0612-AD54-98E1B5FA8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Empirical Bound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4812F-D94A-E3CD-2792-E7A861DE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37" y="1717674"/>
            <a:ext cx="6814944" cy="477520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Take a pre-trained StyleGAN2 model.</a:t>
            </a:r>
            <a:br>
              <a:rPr lang="en-US" dirty="0"/>
            </a:br>
            <a:r>
              <a:rPr lang="en-US" dirty="0"/>
              <a:t>Freeze all of its weights.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At the end of each block introduce a 1x1 convolutional bottleneck.</a:t>
            </a:r>
            <a:br>
              <a:rPr lang="en-US" dirty="0"/>
            </a:br>
            <a:r>
              <a:rPr lang="en-US" dirty="0"/>
              <a:t>We begin with a “trivial” bottleneck.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Preform adaptative channel training on subsets of this bottleneck.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he-IL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75340B-BC90-D80C-4D33-7A984E2A789E}"/>
              </a:ext>
            </a:extLst>
          </p:cNvPr>
          <p:cNvGrpSpPr/>
          <p:nvPr/>
        </p:nvGrpSpPr>
        <p:grpSpPr>
          <a:xfrm>
            <a:off x="7680961" y="1845395"/>
            <a:ext cx="3012440" cy="3048398"/>
            <a:chOff x="7110221" y="2171978"/>
            <a:chExt cx="2848363" cy="2862634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645E849-C527-9FB2-0A0A-CA845242C853}"/>
                </a:ext>
              </a:extLst>
            </p:cNvPr>
            <p:cNvGrpSpPr/>
            <p:nvPr/>
          </p:nvGrpSpPr>
          <p:grpSpPr>
            <a:xfrm>
              <a:off x="7110221" y="2171978"/>
              <a:ext cx="2848363" cy="2862634"/>
              <a:chOff x="7062594" y="1362353"/>
              <a:chExt cx="2848363" cy="286263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7693B62-F9A5-AA93-3142-AFF62DC0FEF6}"/>
                  </a:ext>
                </a:extLst>
              </p:cNvPr>
              <p:cNvGrpSpPr/>
              <p:nvPr/>
            </p:nvGrpSpPr>
            <p:grpSpPr>
              <a:xfrm>
                <a:off x="7062594" y="1362353"/>
                <a:ext cx="2848363" cy="2862634"/>
                <a:chOff x="8672318" y="1690688"/>
                <a:chExt cx="2848363" cy="2862634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1A96AEE3-4A27-A51C-EB27-F88B2D7846EE}"/>
                    </a:ext>
                  </a:extLst>
                </p:cNvPr>
                <p:cNvGrpSpPr/>
                <p:nvPr/>
              </p:nvGrpSpPr>
              <p:grpSpPr>
                <a:xfrm>
                  <a:off x="8672318" y="1690688"/>
                  <a:ext cx="2848363" cy="2862634"/>
                  <a:chOff x="7810306" y="1825624"/>
                  <a:chExt cx="2848363" cy="2862634"/>
                </a:xfrm>
              </p:grpSpPr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D1008949-C678-DCCC-7669-BC8B1610C2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57540"/>
                  <a:stretch/>
                </p:blipFill>
                <p:spPr>
                  <a:xfrm>
                    <a:off x="7810306" y="1825624"/>
                    <a:ext cx="2781688" cy="893909"/>
                  </a:xfrm>
                  <a:prstGeom prst="rect">
                    <a:avLst/>
                  </a:prstGeom>
                </p:spPr>
              </p:pic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0162815E-CAA2-C25E-9EB5-04434792ED88}"/>
                      </a:ext>
                    </a:extLst>
                  </p:cNvPr>
                  <p:cNvGrpSpPr/>
                  <p:nvPr/>
                </p:nvGrpSpPr>
                <p:grpSpPr>
                  <a:xfrm>
                    <a:off x="9267825" y="2801936"/>
                    <a:ext cx="1162050" cy="504384"/>
                    <a:chOff x="9239250" y="2711303"/>
                    <a:chExt cx="1162050" cy="504384"/>
                  </a:xfrm>
                </p:grpSpPr>
                <p:sp>
                  <p:nvSpPr>
                    <p:cNvPr id="14" name="Flowchart: Manual Operation 13">
                      <a:extLst>
                        <a:ext uri="{FF2B5EF4-FFF2-40B4-BE49-F238E27FC236}">
                          <a16:creationId xmlns:a16="http://schemas.microsoft.com/office/drawing/2014/main" id="{78D43AAE-3F1F-4618-2290-4F77D7FF8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250" y="2711303"/>
                      <a:ext cx="1162050" cy="219075"/>
                    </a:xfrm>
                    <a:prstGeom prst="flowChartManualOperation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  <p:sp>
                  <p:nvSpPr>
                    <p:cNvPr id="15" name="Flowchart: Manual Operation 14">
                      <a:extLst>
                        <a:ext uri="{FF2B5EF4-FFF2-40B4-BE49-F238E27FC236}">
                          <a16:creationId xmlns:a16="http://schemas.microsoft.com/office/drawing/2014/main" id="{988C112A-A27C-30C2-94F8-D9A55F8D8894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239250" y="2996612"/>
                      <a:ext cx="1162050" cy="219075"/>
                    </a:xfrm>
                    <a:prstGeom prst="flowChartManualOperation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endParaRPr lang="he-IL"/>
                    </a:p>
                  </p:txBody>
                </p:sp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643D5E7E-C0E1-3275-80EA-BDD7395712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397" t="42981" r="-2397" b="10611"/>
                  <a:stretch/>
                </p:blipFill>
                <p:spPr>
                  <a:xfrm>
                    <a:off x="7876981" y="3711226"/>
                    <a:ext cx="2781688" cy="977032"/>
                  </a:xfrm>
                  <a:prstGeom prst="rect">
                    <a:avLst/>
                  </a:prstGeom>
                </p:spPr>
              </p:pic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254ECF1A-939F-D847-BC84-54AB61D5E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30837" y="3306321"/>
                    <a:ext cx="0" cy="40490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DF441848-F1C6-8505-5ABC-6E95BC894D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3987" y="2573027"/>
                  <a:ext cx="0" cy="10032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456937-4636-02F5-0656-98E757AA1D55}"/>
                  </a:ext>
                </a:extLst>
              </p:cNvPr>
              <p:cNvSpPr txBox="1"/>
              <p:nvPr/>
            </p:nvSpPr>
            <p:spPr>
              <a:xfrm>
                <a:off x="7367589" y="2496650"/>
                <a:ext cx="1085849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sz="1600" dirty="0"/>
                  <a:t>L2 loss</a:t>
                </a:r>
                <a:endParaRPr lang="he-IL" sz="1600" dirty="0"/>
              </a:p>
            </p:txBody>
          </p:sp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244A432-9FE3-2773-8165-5C607B15927B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014553"/>
              <a:ext cx="671517" cy="0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7AF6A5-E0F2-D44E-6676-DE5ACDDA42A8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817193"/>
              <a:ext cx="773117" cy="0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2A415FF-76FC-CCA5-49CE-68E184580DE5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014553"/>
              <a:ext cx="0" cy="80264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DCC59-AC88-ECD7-40A3-8503A311DD5B}"/>
                  </a:ext>
                </a:extLst>
              </p:cNvPr>
              <p:cNvSpPr txBox="1"/>
              <p:nvPr/>
            </p:nvSpPr>
            <p:spPr>
              <a:xfrm>
                <a:off x="10451428" y="2515584"/>
                <a:ext cx="156912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DCC59-AC88-ECD7-40A3-8503A311D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428" y="2515584"/>
                <a:ext cx="1569121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7CD7E6-64F7-991C-6AF6-287DAF1C0A25}"/>
                  </a:ext>
                </a:extLst>
              </p:cNvPr>
              <p:cNvSpPr txBox="1"/>
              <p:nvPr/>
            </p:nvSpPr>
            <p:spPr>
              <a:xfrm>
                <a:off x="10451428" y="2979951"/>
                <a:ext cx="156912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𝟔𝟒</m:t>
                      </m:r>
                    </m:oMath>
                  </m:oMathPara>
                </a14:m>
                <a:endParaRPr lang="he-IL" sz="1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7CD7E6-64F7-991C-6AF6-287DAF1C0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428" y="2979951"/>
                <a:ext cx="1569121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9946E6-F243-8DA7-A279-EC3F776E5C25}"/>
                  </a:ext>
                </a:extLst>
              </p:cNvPr>
              <p:cNvSpPr txBox="1"/>
              <p:nvPr/>
            </p:nvSpPr>
            <p:spPr>
              <a:xfrm>
                <a:off x="10466011" y="3494368"/>
                <a:ext cx="1569121" cy="3077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he-IL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19946E6-F243-8DA7-A279-EC3F776E5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011" y="3494368"/>
                <a:ext cx="156912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lowchart: Manual Operation 9">
            <a:extLst>
              <a:ext uri="{FF2B5EF4-FFF2-40B4-BE49-F238E27FC236}">
                <a16:creationId xmlns:a16="http://schemas.microsoft.com/office/drawing/2014/main" id="{CB6FF417-768A-54D7-430C-5584C6A9414B}"/>
              </a:ext>
            </a:extLst>
          </p:cNvPr>
          <p:cNvSpPr/>
          <p:nvPr/>
        </p:nvSpPr>
        <p:spPr>
          <a:xfrm>
            <a:off x="9216996" y="2892200"/>
            <a:ext cx="1228989" cy="70914"/>
          </a:xfrm>
          <a:prstGeom prst="flowChartManualOperati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Flowchart: Manual Operation 22">
            <a:extLst>
              <a:ext uri="{FF2B5EF4-FFF2-40B4-BE49-F238E27FC236}">
                <a16:creationId xmlns:a16="http://schemas.microsoft.com/office/drawing/2014/main" id="{1AB005FB-282D-0E69-0E53-11B614F39633}"/>
              </a:ext>
            </a:extLst>
          </p:cNvPr>
          <p:cNvSpPr/>
          <p:nvPr/>
        </p:nvSpPr>
        <p:spPr>
          <a:xfrm rot="10800000">
            <a:off x="9195104" y="3351264"/>
            <a:ext cx="1228989" cy="70914"/>
          </a:xfrm>
          <a:prstGeom prst="flowChartManualOperati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C9883F-283E-B160-4CE2-E54A41B29A01}"/>
                  </a:ext>
                </a:extLst>
              </p:cNvPr>
              <p:cNvSpPr txBox="1"/>
              <p:nvPr/>
            </p:nvSpPr>
            <p:spPr>
              <a:xfrm>
                <a:off x="5029200" y="6276772"/>
                <a:ext cx="7505700" cy="410177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𝑟𝑒𝑐𝑜𝑛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𝑟𝑒𝑐𝑜𝑛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C9883F-283E-B160-4CE2-E54A41B29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6276772"/>
                <a:ext cx="7505700" cy="410177"/>
              </a:xfrm>
              <a:prstGeom prst="rect">
                <a:avLst/>
              </a:prstGeom>
              <a:blipFill>
                <a:blip r:embed="rId6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44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4D2A-E6E0-B875-C5EE-A20C1AA1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Knowledge Distillation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53B55-FB01-5A0D-D0D9-EF1E6D394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74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Distill knowledge from a trained model to a another (</a:t>
            </a:r>
            <a:r>
              <a:rPr lang="en-US" dirty="0">
                <a:solidFill>
                  <a:schemeClr val="accent2"/>
                </a:solidFill>
              </a:rPr>
              <a:t>smaller</a:t>
            </a:r>
            <a:r>
              <a:rPr lang="en-US" dirty="0"/>
              <a:t>) model</a:t>
            </a:r>
          </a:p>
          <a:p>
            <a:r>
              <a:rPr lang="en-US" dirty="0"/>
              <a:t>Common method: Teacher &amp; Student</a:t>
            </a:r>
          </a:p>
          <a:p>
            <a:r>
              <a:rPr lang="en-US" dirty="0"/>
              <a:t>Conditional GANs are easier to distill from</a:t>
            </a: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2A2A4-ADA6-A363-35CE-9EADA8A2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01" y="3429000"/>
            <a:ext cx="9749597" cy="188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01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645E849-C527-9FB2-0A0A-CA845242C853}"/>
              </a:ext>
            </a:extLst>
          </p:cNvPr>
          <p:cNvGrpSpPr/>
          <p:nvPr/>
        </p:nvGrpSpPr>
        <p:grpSpPr>
          <a:xfrm>
            <a:off x="8506505" y="4050675"/>
            <a:ext cx="2847295" cy="1770545"/>
            <a:chOff x="9101138" y="1413685"/>
            <a:chExt cx="2847295" cy="17705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54ECF1A-939F-D847-BC84-54AB61D5E805}"/>
                </a:ext>
              </a:extLst>
            </p:cNvPr>
            <p:cNvCxnSpPr>
              <a:cxnSpLocks/>
            </p:cNvCxnSpPr>
            <p:nvPr/>
          </p:nvCxnSpPr>
          <p:spPr>
            <a:xfrm>
              <a:off x="9101138" y="2843049"/>
              <a:ext cx="0" cy="3411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3AFCAEE-D75F-90E2-A9A9-C14A80835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958" b="57540"/>
            <a:stretch/>
          </p:blipFill>
          <p:spPr>
            <a:xfrm>
              <a:off x="9682163" y="1413685"/>
              <a:ext cx="2266270" cy="791243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D128B25-2A01-53BE-B1F2-A43F2B6C6F61}"/>
                </a:ext>
              </a:extLst>
            </p:cNvPr>
            <p:cNvCxnSpPr>
              <a:cxnSpLocks/>
            </p:cNvCxnSpPr>
            <p:nvPr/>
          </p:nvCxnSpPr>
          <p:spPr>
            <a:xfrm>
              <a:off x="9433834" y="2464690"/>
              <a:ext cx="167640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5">
              <a:extLst>
                <a:ext uri="{FF2B5EF4-FFF2-40B4-BE49-F238E27FC236}">
                  <a16:creationId xmlns:a16="http://schemas.microsoft.com/office/drawing/2014/main" id="{E9456937-4636-02F5-0656-98E757AA1D55}"/>
                </a:ext>
              </a:extLst>
            </p:cNvPr>
            <p:cNvSpPr txBox="1"/>
            <p:nvPr/>
          </p:nvSpPr>
          <p:spPr>
            <a:xfrm>
              <a:off x="9785187" y="2437049"/>
              <a:ext cx="1085849" cy="33855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>
              <a:defPPr>
                <a:defRPr lang="he-I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L2 loss</a:t>
              </a:r>
              <a:endParaRPr lang="he-IL" sz="160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CECE37A-ED7D-5BF0-84F1-32707CFDB630}"/>
                </a:ext>
              </a:extLst>
            </p:cNvPr>
            <p:cNvCxnSpPr>
              <a:cxnSpLocks/>
            </p:cNvCxnSpPr>
            <p:nvPr/>
          </p:nvCxnSpPr>
          <p:spPr>
            <a:xfrm>
              <a:off x="11458575" y="1976389"/>
              <a:ext cx="0" cy="59636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18AB931-7E4B-03FA-6305-E029A0949AE3}"/>
              </a:ext>
            </a:extLst>
          </p:cNvPr>
          <p:cNvGrpSpPr/>
          <p:nvPr/>
        </p:nvGrpSpPr>
        <p:grpSpPr>
          <a:xfrm>
            <a:off x="6376975" y="3381874"/>
            <a:ext cx="3012441" cy="2939965"/>
            <a:chOff x="7110220" y="2171978"/>
            <a:chExt cx="2848364" cy="27608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BCF044-F340-BC94-FF03-BC223FFC713C}"/>
                </a:ext>
              </a:extLst>
            </p:cNvPr>
            <p:cNvGrpSpPr/>
            <p:nvPr/>
          </p:nvGrpSpPr>
          <p:grpSpPr>
            <a:xfrm>
              <a:off x="7110220" y="2171978"/>
              <a:ext cx="2848364" cy="2760809"/>
              <a:chOff x="7062593" y="1362353"/>
              <a:chExt cx="2848364" cy="276080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4BD9E2C-E9B8-7C3D-F2D0-8C0A0CB50FBF}"/>
                  </a:ext>
                </a:extLst>
              </p:cNvPr>
              <p:cNvGrpSpPr/>
              <p:nvPr/>
            </p:nvGrpSpPr>
            <p:grpSpPr>
              <a:xfrm>
                <a:off x="7062593" y="1362353"/>
                <a:ext cx="2848364" cy="2760809"/>
                <a:chOff x="8672317" y="1690688"/>
                <a:chExt cx="2848364" cy="2760809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2CC75C9C-AFA3-BE37-6F47-96C7D8D6A24E}"/>
                    </a:ext>
                  </a:extLst>
                </p:cNvPr>
                <p:cNvGrpSpPr/>
                <p:nvPr/>
              </p:nvGrpSpPr>
              <p:grpSpPr>
                <a:xfrm>
                  <a:off x="8672317" y="1690688"/>
                  <a:ext cx="2848364" cy="2760809"/>
                  <a:chOff x="7810305" y="1825624"/>
                  <a:chExt cx="2848364" cy="2760809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4CF700F2-32BC-4890-D096-DB50F9D5841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b="57540"/>
                  <a:stretch/>
                </p:blipFill>
                <p:spPr>
                  <a:xfrm>
                    <a:off x="7810305" y="1825624"/>
                    <a:ext cx="2781688" cy="893909"/>
                  </a:xfrm>
                  <a:prstGeom prst="rect">
                    <a:avLst/>
                  </a:prstGeom>
                </p:spPr>
              </p:pic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68AFDAFC-C14F-F7B4-8EBF-2A8548E832AF}"/>
                      </a:ext>
                    </a:extLst>
                  </p:cNvPr>
                  <p:cNvGrpSpPr/>
                  <p:nvPr/>
                </p:nvGrpSpPr>
                <p:grpSpPr>
                  <a:xfrm>
                    <a:off x="9267825" y="2801936"/>
                    <a:ext cx="1162050" cy="504384"/>
                    <a:chOff x="9239250" y="2711303"/>
                    <a:chExt cx="1162050" cy="504384"/>
                  </a:xfrm>
                </p:grpSpPr>
                <p:sp>
                  <p:nvSpPr>
                    <p:cNvPr id="18" name="Flowchart: Manual Operation 17">
                      <a:extLst>
                        <a:ext uri="{FF2B5EF4-FFF2-40B4-BE49-F238E27FC236}">
                          <a16:creationId xmlns:a16="http://schemas.microsoft.com/office/drawing/2014/main" id="{E9ED503A-2801-6855-73E7-9D4BE1852E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250" y="2711303"/>
                      <a:ext cx="1162050" cy="219075"/>
                    </a:xfrm>
                    <a:prstGeom prst="flowChartManualOperation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>
                      <a:defPPr>
                        <a:defRPr lang="he-IL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he-IL" dirty="0"/>
                    </a:p>
                  </p:txBody>
                </p:sp>
                <p:sp>
                  <p:nvSpPr>
                    <p:cNvPr id="19" name="Flowchart: Manual Operation 18">
                      <a:extLst>
                        <a:ext uri="{FF2B5EF4-FFF2-40B4-BE49-F238E27FC236}">
                          <a16:creationId xmlns:a16="http://schemas.microsoft.com/office/drawing/2014/main" id="{A7A2A3FA-4C6D-600B-9DC5-8F6E2A61CF12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239250" y="2996612"/>
                      <a:ext cx="1162050" cy="219075"/>
                    </a:xfrm>
                    <a:prstGeom prst="flowChartManualOperation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>
                      <a:defPPr>
                        <a:defRPr lang="he-IL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he-IL"/>
                    </a:p>
                  </p:txBody>
                </p:sp>
              </p:grpSp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57EF18C9-A357-F344-9B03-5107D48DC9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397" t="42981" r="-2397" b="10611"/>
                  <a:stretch/>
                </p:blipFill>
                <p:spPr>
                  <a:xfrm>
                    <a:off x="7876981" y="3609401"/>
                    <a:ext cx="2781688" cy="977032"/>
                  </a:xfrm>
                  <a:prstGeom prst="rect">
                    <a:avLst/>
                  </a:prstGeom>
                </p:spPr>
              </p:pic>
              <p:cxnSp>
                <p:nvCxnSpPr>
                  <p:cNvPr id="17" name="Straight Arrow Connector 16">
                    <a:extLst>
                      <a:ext uri="{FF2B5EF4-FFF2-40B4-BE49-F238E27FC236}">
                        <a16:creationId xmlns:a16="http://schemas.microsoft.com/office/drawing/2014/main" id="{209D94ED-6660-40EA-CA83-534528C4A22B}"/>
                      </a:ext>
                    </a:extLst>
                  </p:cNvPr>
                  <p:cNvCxnSpPr>
                    <a:cxnSpLocks/>
                    <a:stCxn id="19" idx="0"/>
                  </p:cNvCxnSpPr>
                  <p:nvPr/>
                </p:nvCxnSpPr>
                <p:spPr>
                  <a:xfrm>
                    <a:off x="9848850" y="3306320"/>
                    <a:ext cx="0" cy="34118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EE1CA0B-29B8-E535-4D32-AFF4E7880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3987" y="2573027"/>
                  <a:ext cx="0" cy="9797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2B0ACF9B-CAD7-6025-37F8-90A8E761B581}"/>
                  </a:ext>
                </a:extLst>
              </p:cNvPr>
              <p:cNvSpPr txBox="1"/>
              <p:nvPr/>
            </p:nvSpPr>
            <p:spPr>
              <a:xfrm>
                <a:off x="7367589" y="2496650"/>
                <a:ext cx="1085849" cy="338554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>
                <a:defPPr>
                  <a:defRPr lang="he-IL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/>
                  <a:t>L2 loss</a:t>
                </a:r>
                <a:endParaRPr lang="he-IL" sz="1600" dirty="0"/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EEDBD1F-1744-1914-7E04-D2334A1973E6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014553"/>
              <a:ext cx="671517" cy="0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872D57F-041A-BFE6-4346-DA5E08B01693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817193"/>
              <a:ext cx="773117" cy="0"/>
            </a:xfrm>
            <a:prstGeom prst="straightConnector1">
              <a:avLst/>
            </a:prstGeom>
            <a:ln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CF173BD-FE89-60FD-B169-87C9FDE4AD6B}"/>
                </a:ext>
              </a:extLst>
            </p:cNvPr>
            <p:cNvCxnSpPr>
              <a:cxnSpLocks/>
            </p:cNvCxnSpPr>
            <p:nvPr/>
          </p:nvCxnSpPr>
          <p:spPr>
            <a:xfrm>
              <a:off x="8296275" y="3014553"/>
              <a:ext cx="0" cy="80264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CB90CC-097A-F1F8-3FD0-256826D2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Distillation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262EB-5B04-0DA0-E2B0-C5052AEA2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 guided by activation similarity to </a:t>
            </a:r>
            <a:r>
              <a:rPr lang="en-US" dirty="0" err="1"/>
              <a:t>styleGAN</a:t>
            </a:r>
            <a:endParaRPr lang="en-US" dirty="0"/>
          </a:p>
          <a:p>
            <a:r>
              <a:rPr lang="en-US" dirty="0"/>
              <a:t>Activation similarity with 1x1 conv (standard)</a:t>
            </a:r>
          </a:p>
          <a:p>
            <a:r>
              <a:rPr lang="en-US" dirty="0"/>
              <a:t>Tradeoff between accuracy and complexity</a:t>
            </a:r>
          </a:p>
          <a:p>
            <a:endParaRPr lang="he-I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3663AE-2A6C-9146-FFBD-E25C1ED2C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082" y="3515895"/>
            <a:ext cx="3963766" cy="291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2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D6F1A-2825-1A7B-E011-4F266729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Progressive Distillation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08AB8-06F9-AEF8-06A8-D0553282B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63675"/>
            <a:ext cx="10515600" cy="4351338"/>
          </a:xfrm>
        </p:spPr>
        <p:txBody>
          <a:bodyPr/>
          <a:lstStyle/>
          <a:p>
            <a:r>
              <a:rPr lang="en-US" dirty="0"/>
              <a:t>Older versions of GANs used progressive training but the newer versions doesn’t, problems in training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030A85-EB29-8530-FDF0-C663AEFF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75" y="2907679"/>
            <a:ext cx="6350056" cy="3158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FAE0F0-B1F6-8925-BBCD-404004286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25" y="3016251"/>
            <a:ext cx="5564825" cy="31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13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3D97-355C-027D-4B36-39F56BB6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Discriminator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FC24-67EC-08C6-76E3-80F8C2D98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basic setup we don’t use it</a:t>
            </a:r>
          </a:p>
          <a:p>
            <a:r>
              <a:rPr lang="en-US" dirty="0"/>
              <a:t>Could make better results</a:t>
            </a:r>
          </a:p>
          <a:p>
            <a:r>
              <a:rPr lang="en-US" dirty="0"/>
              <a:t>Harder and longer to train</a:t>
            </a:r>
          </a:p>
          <a:p>
            <a:r>
              <a:rPr lang="en-US" dirty="0"/>
              <a:t>Maybe only in the final training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61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F8D8-0178-CB15-57B1-62E3FDBF4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Improve Activation Comparison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86FB5-5A0B-48CB-EE68-28A649B58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 (3X3, non linearity)</a:t>
            </a:r>
          </a:p>
          <a:p>
            <a:r>
              <a:rPr lang="en-US" dirty="0"/>
              <a:t>Loss (L1, L2)</a:t>
            </a:r>
          </a:p>
          <a:p>
            <a:endParaRPr lang="en-US" dirty="0"/>
          </a:p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2737A-D081-3A8F-8D09-C4056C45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07" y="2558244"/>
            <a:ext cx="5530795" cy="40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2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6E9D3E-B8F4-20EB-BF39-DFCA50CEE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406" y="2130742"/>
            <a:ext cx="3903649" cy="4362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4115A-50D3-3ECC-B107-051670CC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 And Loss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C94F-18C9-DE13-418E-2F2BD7B9A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each level train also the all network?</a:t>
            </a:r>
          </a:p>
          <a:p>
            <a:r>
              <a:rPr lang="en-US" dirty="0"/>
              <a:t>Do we want to keep the loss from the previous tasks small? exponential decay?</a:t>
            </a:r>
          </a:p>
        </p:txBody>
      </p:sp>
    </p:spTree>
    <p:extLst>
      <p:ext uri="{BB962C8B-B14F-4D97-AF65-F5344CB8AC3E}">
        <p14:creationId xmlns:p14="http://schemas.microsoft.com/office/powerpoint/2010/main" val="1332669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FBC30-53A7-7DE0-594C-724F98B9B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Better Upper Bound 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2BE7A-390F-93D8-4C09-653C0FDF0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538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Bottleneck architecture</a:t>
            </a:r>
          </a:p>
          <a:p>
            <a:r>
              <a:rPr lang="en-US" dirty="0"/>
              <a:t>Binary search</a:t>
            </a:r>
          </a:p>
          <a:p>
            <a:endParaRPr lang="en-US" dirty="0"/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DAF54-1802-ED82-048E-61C9C723E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3625919"/>
            <a:ext cx="62293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5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6175-3FE4-6358-2CD2-3AC30DA9E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Goal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F3E55-FA96-390E-8129-D5D18FC9E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Distill knowledge from a big GAN to a smaller GAN while maintaining </a:t>
            </a:r>
            <a:r>
              <a:rPr lang="en-US" i="1" dirty="0">
                <a:solidFill>
                  <a:schemeClr val="accent1"/>
                </a:solidFill>
              </a:rPr>
              <a:t>comparable</a:t>
            </a:r>
            <a:r>
              <a:rPr lang="en-US" dirty="0"/>
              <a:t> outputs</a:t>
            </a:r>
          </a:p>
          <a:p>
            <a:r>
              <a:rPr lang="en-US" dirty="0"/>
              <a:t>Finding the </a:t>
            </a:r>
            <a:r>
              <a:rPr lang="en-US" dirty="0">
                <a:solidFill>
                  <a:schemeClr val="accent2"/>
                </a:solidFill>
              </a:rPr>
              <a:t>“minimal” </a:t>
            </a:r>
            <a:r>
              <a:rPr lang="en-US" dirty="0"/>
              <a:t>model size for a given GAN model </a:t>
            </a: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E2D42-8CB3-047E-2C7A-93B44DBA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566" y="3280626"/>
            <a:ext cx="4499688" cy="34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2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842F-4D5E-38BC-0536-6D1DF45F0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Related Work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69ABE-3E71-85E7-FA9B-B4EA1A7FE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49420"/>
          </a:xfrm>
        </p:spPr>
        <p:txBody>
          <a:bodyPr/>
          <a:lstStyle/>
          <a:p>
            <a:r>
              <a:rPr lang="en-US" dirty="0" err="1"/>
              <a:t>Anycost</a:t>
            </a:r>
            <a:r>
              <a:rPr lang="en-US" dirty="0"/>
              <a:t>-GAN: Reviewed in our paper presentation</a:t>
            </a:r>
          </a:p>
          <a:p>
            <a:r>
              <a:rPr lang="en-US" dirty="0"/>
              <a:t>GAN Compression: Efficient Architectures for Interactive Conditional GANs paper</a:t>
            </a: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0B7C8-0855-0BFA-2C0C-35757ADE7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811" y="3275045"/>
            <a:ext cx="3552378" cy="33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0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6A07E6-C700-D8CB-78E3-78043D24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86" y="2154358"/>
            <a:ext cx="10310754" cy="3650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A3978-4312-FA22-6440-CFE88D29C56D}"/>
              </a:ext>
            </a:extLst>
          </p:cNvPr>
          <p:cNvSpPr txBox="1"/>
          <p:nvPr/>
        </p:nvSpPr>
        <p:spPr>
          <a:xfrm>
            <a:off x="837986" y="699403"/>
            <a:ext cx="10310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GAN Compression: Efficient Architectures for Interactive Conditional GANs</a:t>
            </a:r>
            <a:endParaRPr lang="en-IL" sz="4000" dirty="0"/>
          </a:p>
        </p:txBody>
      </p:sp>
    </p:spTree>
    <p:extLst>
      <p:ext uri="{BB962C8B-B14F-4D97-AF65-F5344CB8AC3E}">
        <p14:creationId xmlns:p14="http://schemas.microsoft.com/office/powerpoint/2010/main" val="161686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A61F-5CBD-D736-2013-447C02B4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677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Our Approach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40733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AE31-7F09-0502-A00E-DB75EDAF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Minimal Model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5F1F5-E543-A830-EC91-3AC0DD907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94" y="1573674"/>
            <a:ext cx="10515600" cy="1617201"/>
          </a:xfrm>
        </p:spPr>
        <p:txBody>
          <a:bodyPr/>
          <a:lstStyle/>
          <a:p>
            <a:r>
              <a:rPr lang="en-US" dirty="0"/>
              <a:t>Suppose we keep the StyleGAN2 architecture.</a:t>
            </a:r>
            <a:br>
              <a:rPr lang="en-US" dirty="0"/>
            </a:br>
            <a:r>
              <a:rPr lang="en-US" dirty="0"/>
              <a:t>Can we find minimal channel capacities yielding comparable results?</a:t>
            </a:r>
          </a:p>
          <a:p>
            <a:r>
              <a:rPr lang="en-US" dirty="0"/>
              <a:t>How can we claim a model is “minimal”?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FAB77-B909-8471-C25E-B56970D79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37" b="-2935"/>
          <a:stretch/>
        </p:blipFill>
        <p:spPr>
          <a:xfrm>
            <a:off x="7041694" y="4094504"/>
            <a:ext cx="4729589" cy="17621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2C858B-D31F-739A-FB0A-B3D10E026D97}"/>
              </a:ext>
            </a:extLst>
          </p:cNvPr>
          <p:cNvGrpSpPr/>
          <p:nvPr/>
        </p:nvGrpSpPr>
        <p:grpSpPr>
          <a:xfrm>
            <a:off x="655996" y="2899237"/>
            <a:ext cx="5965522" cy="3813846"/>
            <a:chOff x="655996" y="2899237"/>
            <a:chExt cx="5965522" cy="381384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7F9B1D9-E570-1B67-9EF8-54DA5A5B8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996" y="2899237"/>
              <a:ext cx="5965522" cy="381384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D115F5-0490-44E3-4611-22EC82CDB3C2}"/>
                </a:ext>
              </a:extLst>
            </p:cNvPr>
            <p:cNvSpPr txBox="1"/>
            <p:nvPr/>
          </p:nvSpPr>
          <p:spPr>
            <a:xfrm>
              <a:off x="1670488" y="4975566"/>
              <a:ext cx="133941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The Other Model</a:t>
              </a:r>
              <a:endParaRPr lang="he-IL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017206-EC86-99A1-D146-E7C3CFE561ED}"/>
                </a:ext>
              </a:extLst>
            </p:cNvPr>
            <p:cNvSpPr txBox="1"/>
            <p:nvPr/>
          </p:nvSpPr>
          <p:spPr>
            <a:xfrm>
              <a:off x="5051863" y="4975566"/>
              <a:ext cx="133941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The Model I Found</a:t>
              </a:r>
              <a:endParaRPr lang="he-IL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7AD939-DB84-68E8-5A94-EEFA311B3024}"/>
                </a:ext>
              </a:extLst>
            </p:cNvPr>
            <p:cNvSpPr txBox="1"/>
            <p:nvPr/>
          </p:nvSpPr>
          <p:spPr>
            <a:xfrm>
              <a:off x="3638757" y="5002092"/>
              <a:ext cx="13394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Me</a:t>
              </a:r>
              <a:endParaRPr lang="he-I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4043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7837AE8-8229-3976-D61B-AE1E3A001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30" y="3095625"/>
            <a:ext cx="6517820" cy="2704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1AE31-7F09-0502-A00E-DB75EDAF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Breaking Up the Problem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5F1F5-E543-A830-EC91-3AC0DD907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94" y="1573674"/>
            <a:ext cx="10515600" cy="1617201"/>
          </a:xfrm>
        </p:spPr>
        <p:txBody>
          <a:bodyPr/>
          <a:lstStyle/>
          <a:p>
            <a:r>
              <a:rPr lang="en-US" dirty="0"/>
              <a:t>Suppose we keep the StyleGAN2 architecture.</a:t>
            </a:r>
            <a:br>
              <a:rPr lang="en-US" dirty="0"/>
            </a:br>
            <a:r>
              <a:rPr lang="en-US" dirty="0"/>
              <a:t>Can we find minimal channel capacities yielding comparable results?</a:t>
            </a:r>
          </a:p>
          <a:p>
            <a:r>
              <a:rPr lang="en-US" dirty="0"/>
              <a:t>How can we claim a model is “minimal”?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FAB77-B909-8471-C25E-B56970D799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37" b="-2935"/>
          <a:stretch/>
        </p:blipFill>
        <p:spPr>
          <a:xfrm>
            <a:off x="7041694" y="4094504"/>
            <a:ext cx="4729589" cy="176212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04C5BB-4B0F-C25B-B5AF-A8F5270A7ED4}"/>
              </a:ext>
            </a:extLst>
          </p:cNvPr>
          <p:cNvGrpSpPr/>
          <p:nvPr/>
        </p:nvGrpSpPr>
        <p:grpSpPr>
          <a:xfrm>
            <a:off x="5100637" y="5320762"/>
            <a:ext cx="2124075" cy="1226413"/>
            <a:chOff x="5100637" y="5320762"/>
            <a:chExt cx="2124075" cy="1226413"/>
          </a:xfrm>
        </p:grpSpPr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8012370D-114D-A320-F0A6-A71F5A741560}"/>
                </a:ext>
              </a:extLst>
            </p:cNvPr>
            <p:cNvSpPr/>
            <p:nvPr/>
          </p:nvSpPr>
          <p:spPr>
            <a:xfrm rot="10800000">
              <a:off x="5944248" y="5320762"/>
              <a:ext cx="303503" cy="8519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0E5891-0208-936E-ADBD-F703820BCAA0}"/>
                </a:ext>
              </a:extLst>
            </p:cNvPr>
            <p:cNvSpPr txBox="1"/>
            <p:nvPr/>
          </p:nvSpPr>
          <p:spPr>
            <a:xfrm>
              <a:off x="5100637" y="6177843"/>
              <a:ext cx="212407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Minimal Model</a:t>
              </a:r>
              <a:endParaRPr lang="he-IL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A41540-AAF8-882F-1F17-C4F695DA74B9}"/>
              </a:ext>
            </a:extLst>
          </p:cNvPr>
          <p:cNvGrpSpPr/>
          <p:nvPr/>
        </p:nvGrpSpPr>
        <p:grpSpPr>
          <a:xfrm>
            <a:off x="3140595" y="5325866"/>
            <a:ext cx="2362198" cy="1459365"/>
            <a:chOff x="3140595" y="5325866"/>
            <a:chExt cx="2362198" cy="1459365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83F8123A-87DB-DCB8-FE9B-D0D2D5BD95A7}"/>
                </a:ext>
              </a:extLst>
            </p:cNvPr>
            <p:cNvSpPr/>
            <p:nvPr/>
          </p:nvSpPr>
          <p:spPr>
            <a:xfrm rot="10800000">
              <a:off x="4251391" y="5325866"/>
              <a:ext cx="303503" cy="8519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0B3DC6-5CBC-80CD-0FAD-C86B08EBDD88}"/>
                </a:ext>
              </a:extLst>
            </p:cNvPr>
            <p:cNvSpPr txBox="1"/>
            <p:nvPr/>
          </p:nvSpPr>
          <p:spPr>
            <a:xfrm>
              <a:off x="3140595" y="6138900"/>
              <a:ext cx="236219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Minimal Model</a:t>
              </a:r>
              <a:br>
                <a:rPr lang="en-US" b="1" dirty="0"/>
              </a:br>
              <a:r>
                <a:rPr lang="en-US" b="1" dirty="0"/>
                <a:t>of Given Architecture</a:t>
              </a:r>
              <a:endParaRPr lang="he-IL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9DD0D53-1B06-57D7-3BBF-2B2A83AD4FE8}"/>
              </a:ext>
            </a:extLst>
          </p:cNvPr>
          <p:cNvGrpSpPr/>
          <p:nvPr/>
        </p:nvGrpSpPr>
        <p:grpSpPr>
          <a:xfrm>
            <a:off x="-43734" y="5325867"/>
            <a:ext cx="2362198" cy="1150359"/>
            <a:chOff x="-43734" y="5325867"/>
            <a:chExt cx="2362198" cy="1150359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8CCB73C0-539D-50DE-48DC-BB79F8A299B8}"/>
                </a:ext>
              </a:extLst>
            </p:cNvPr>
            <p:cNvSpPr/>
            <p:nvPr/>
          </p:nvSpPr>
          <p:spPr>
            <a:xfrm rot="10800000">
              <a:off x="802694" y="5325867"/>
              <a:ext cx="303503" cy="8519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8C4FF3-A47C-080C-A164-D0234A0D2691}"/>
                </a:ext>
              </a:extLst>
            </p:cNvPr>
            <p:cNvSpPr txBox="1"/>
            <p:nvPr/>
          </p:nvSpPr>
          <p:spPr>
            <a:xfrm>
              <a:off x="-43734" y="6106894"/>
              <a:ext cx="236219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Converged Model</a:t>
              </a:r>
              <a:endParaRPr lang="he-I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319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AE31-7F09-0502-A00E-DB75EDAF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064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Breaking Up the Problem</a:t>
            </a:r>
            <a:endParaRPr lang="he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5F1F5-E543-A830-EC91-3AC0DD907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563"/>
            <a:ext cx="10515600" cy="4351338"/>
          </a:xfrm>
        </p:spPr>
        <p:txBody>
          <a:bodyPr/>
          <a:lstStyle/>
          <a:p>
            <a:r>
              <a:rPr lang="en-US" dirty="0"/>
              <a:t>Previous methods optimized student architectures directly.</a:t>
            </a:r>
          </a:p>
          <a:p>
            <a:r>
              <a:rPr lang="en-US" dirty="0"/>
              <a:t>We split process into 2 phases: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FAB77-B909-8471-C25E-B56970D79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41" b="-2934"/>
          <a:stretch/>
        </p:blipFill>
        <p:spPr>
          <a:xfrm>
            <a:off x="7153274" y="4848225"/>
            <a:ext cx="4333875" cy="160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8D140C-AEEE-8057-31F6-163E53D94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71" b="47359"/>
          <a:stretch/>
        </p:blipFill>
        <p:spPr>
          <a:xfrm>
            <a:off x="7153274" y="3127796"/>
            <a:ext cx="4333875" cy="1720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AC18D5-3924-858A-E928-10F4A268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30" y="3200400"/>
            <a:ext cx="6517820" cy="27046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136C0A-B1B8-5BCA-23A5-5FB14F4AC16D}"/>
              </a:ext>
            </a:extLst>
          </p:cNvPr>
          <p:cNvGrpSpPr/>
          <p:nvPr/>
        </p:nvGrpSpPr>
        <p:grpSpPr>
          <a:xfrm>
            <a:off x="5100637" y="5320762"/>
            <a:ext cx="2124075" cy="1226413"/>
            <a:chOff x="5100637" y="5320762"/>
            <a:chExt cx="2124075" cy="1226413"/>
          </a:xfrm>
        </p:grpSpPr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42B40156-4131-178D-5E2E-0C23777531CB}"/>
                </a:ext>
              </a:extLst>
            </p:cNvPr>
            <p:cNvSpPr/>
            <p:nvPr/>
          </p:nvSpPr>
          <p:spPr>
            <a:xfrm rot="10800000">
              <a:off x="5944248" y="5320762"/>
              <a:ext cx="303503" cy="8519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47311B-D448-CD33-CA99-7760700AC348}"/>
                </a:ext>
              </a:extLst>
            </p:cNvPr>
            <p:cNvSpPr txBox="1"/>
            <p:nvPr/>
          </p:nvSpPr>
          <p:spPr>
            <a:xfrm>
              <a:off x="5100637" y="6177843"/>
              <a:ext cx="2124075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Minimal Model</a:t>
              </a:r>
              <a:endParaRPr lang="he-IL" b="1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C09FEB-82DE-25E9-7224-6EFB871B44A9}"/>
              </a:ext>
            </a:extLst>
          </p:cNvPr>
          <p:cNvGrpSpPr/>
          <p:nvPr/>
        </p:nvGrpSpPr>
        <p:grpSpPr>
          <a:xfrm>
            <a:off x="3140595" y="5325866"/>
            <a:ext cx="2362198" cy="1459365"/>
            <a:chOff x="3140595" y="5325866"/>
            <a:chExt cx="2362198" cy="1459365"/>
          </a:xfrm>
        </p:grpSpPr>
        <p:sp>
          <p:nvSpPr>
            <p:cNvPr id="11" name="Arrow: Down 10">
              <a:extLst>
                <a:ext uri="{FF2B5EF4-FFF2-40B4-BE49-F238E27FC236}">
                  <a16:creationId xmlns:a16="http://schemas.microsoft.com/office/drawing/2014/main" id="{9DC7A94C-7BA9-A0BF-1429-36C4997991FB}"/>
                </a:ext>
              </a:extLst>
            </p:cNvPr>
            <p:cNvSpPr/>
            <p:nvPr/>
          </p:nvSpPr>
          <p:spPr>
            <a:xfrm rot="10800000">
              <a:off x="4251391" y="5325866"/>
              <a:ext cx="303503" cy="8519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7E29C6-F79D-E9AF-9AA7-0ED8FFC79298}"/>
                </a:ext>
              </a:extLst>
            </p:cNvPr>
            <p:cNvSpPr txBox="1"/>
            <p:nvPr/>
          </p:nvSpPr>
          <p:spPr>
            <a:xfrm>
              <a:off x="3140595" y="6138900"/>
              <a:ext cx="2362198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Minimal Model</a:t>
              </a:r>
              <a:br>
                <a:rPr lang="en-US" b="1" dirty="0"/>
              </a:br>
              <a:r>
                <a:rPr lang="en-US" b="1" dirty="0"/>
                <a:t>of Given Architecture</a:t>
              </a:r>
              <a:endParaRPr lang="he-IL" b="1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645D3-E296-71E8-3735-DF13CB236E78}"/>
              </a:ext>
            </a:extLst>
          </p:cNvPr>
          <p:cNvGrpSpPr/>
          <p:nvPr/>
        </p:nvGrpSpPr>
        <p:grpSpPr>
          <a:xfrm>
            <a:off x="-43734" y="5325867"/>
            <a:ext cx="2362198" cy="1150359"/>
            <a:chOff x="-43734" y="5325867"/>
            <a:chExt cx="2362198" cy="1150359"/>
          </a:xfrm>
        </p:grpSpPr>
        <p:sp>
          <p:nvSpPr>
            <p:cNvPr id="14" name="Arrow: Down 13">
              <a:extLst>
                <a:ext uri="{FF2B5EF4-FFF2-40B4-BE49-F238E27FC236}">
                  <a16:creationId xmlns:a16="http://schemas.microsoft.com/office/drawing/2014/main" id="{B0C74582-E3D9-7283-FF21-E67BFA8E1A52}"/>
                </a:ext>
              </a:extLst>
            </p:cNvPr>
            <p:cNvSpPr/>
            <p:nvPr/>
          </p:nvSpPr>
          <p:spPr>
            <a:xfrm rot="10800000">
              <a:off x="802694" y="5325867"/>
              <a:ext cx="303503" cy="8519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BA2D6EA-7481-212B-4F97-428EB3CABF74}"/>
                </a:ext>
              </a:extLst>
            </p:cNvPr>
            <p:cNvSpPr txBox="1"/>
            <p:nvPr/>
          </p:nvSpPr>
          <p:spPr>
            <a:xfrm>
              <a:off x="-43734" y="6106894"/>
              <a:ext cx="2362198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Converged Model</a:t>
              </a:r>
              <a:endParaRPr lang="he-IL" b="1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9B7DF16-41B1-DC0B-C2A9-62BF635C365C}"/>
              </a:ext>
            </a:extLst>
          </p:cNvPr>
          <p:cNvSpPr/>
          <p:nvPr/>
        </p:nvSpPr>
        <p:spPr>
          <a:xfrm>
            <a:off x="7058025" y="2971800"/>
            <a:ext cx="4524375" cy="3643312"/>
          </a:xfrm>
          <a:prstGeom prst="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5054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0.00039 -0.0490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45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00039 0.0365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8914</TotalTime>
  <Words>638</Words>
  <Application>Microsoft Office PowerPoint</Application>
  <PresentationFormat>Widescreen</PresentationFormat>
  <Paragraphs>101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GAN Knowledge Distillation</vt:lpstr>
      <vt:lpstr>Knowledge Distillation</vt:lpstr>
      <vt:lpstr>The Goal</vt:lpstr>
      <vt:lpstr>Related Work</vt:lpstr>
      <vt:lpstr>PowerPoint Presentation</vt:lpstr>
      <vt:lpstr>Our Approach</vt:lpstr>
      <vt:lpstr>A Minimal Model</vt:lpstr>
      <vt:lpstr>Breaking Up the Problem</vt:lpstr>
      <vt:lpstr>Breaking Up the Problem</vt:lpstr>
      <vt:lpstr>Breaking Up the Problem</vt:lpstr>
      <vt:lpstr>Bounding the Minimal Architecture</vt:lpstr>
      <vt:lpstr>Bounding the Minimal Architecture</vt:lpstr>
      <vt:lpstr>A “Theoretical” Bound</vt:lpstr>
      <vt:lpstr>A “Theoretical” Bound</vt:lpstr>
      <vt:lpstr>A “Theoretical” Bound</vt:lpstr>
      <vt:lpstr>An Learning Based Bound</vt:lpstr>
      <vt:lpstr>An Empirical Bound</vt:lpstr>
      <vt:lpstr>An Empirical Bound</vt:lpstr>
      <vt:lpstr>An Empirical Bound</vt:lpstr>
      <vt:lpstr>Distillation</vt:lpstr>
      <vt:lpstr>Progressive Distillation</vt:lpstr>
      <vt:lpstr>Discriminator</vt:lpstr>
      <vt:lpstr>Improve Activation Comparison </vt:lpstr>
      <vt:lpstr>Training Process And Loss</vt:lpstr>
      <vt:lpstr>Finding Better Upper Bound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StyleGAN Distillation</dc:title>
  <dc:creator>נדב נגר</dc:creator>
  <cp:lastModifiedBy>Ohad Ben Arie</cp:lastModifiedBy>
  <cp:revision>102</cp:revision>
  <dcterms:created xsi:type="dcterms:W3CDTF">2022-12-28T11:48:30Z</dcterms:created>
  <dcterms:modified xsi:type="dcterms:W3CDTF">2023-01-18T13:54:44Z</dcterms:modified>
</cp:coreProperties>
</file>